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9"/>
  </p:handoutMasterIdLst>
  <p:sldIdLst>
    <p:sldId id="355" r:id="rId3"/>
    <p:sldId id="364" r:id="rId4"/>
    <p:sldId id="365" r:id="rId5"/>
    <p:sldId id="335" r:id="rId7"/>
    <p:sldId id="334" r:id="rId8"/>
    <p:sldId id="338" r:id="rId9"/>
    <p:sldId id="342" r:id="rId10"/>
    <p:sldId id="341" r:id="rId11"/>
    <p:sldId id="344" r:id="rId12"/>
    <p:sldId id="350" r:id="rId13"/>
    <p:sldId id="347" r:id="rId14"/>
    <p:sldId id="357" r:id="rId15"/>
    <p:sldId id="359" r:id="rId16"/>
    <p:sldId id="367" r:id="rId17"/>
    <p:sldId id="369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06"/>
    <p:restoredTop sz="94660"/>
  </p:normalViewPr>
  <p:slideViewPr>
    <p:cSldViewPr showGuides="1">
      <p:cViewPr varScale="1">
        <p:scale>
          <a:sx n="90" d="100"/>
          <a:sy n="9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3174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174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3072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072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ctr" anchorCtr="0"/>
          <a:p>
            <a:pPr marL="0" lv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3072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2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3072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205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126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1126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7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229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1229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307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410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512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6149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50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717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  <p:sp>
        <p:nvSpPr>
          <p:cNvPr id="819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9221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10242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  <p:sp>
        <p:nvSpPr>
          <p:cNvPr id="10245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6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9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ctrTitle"/>
          </p:nvPr>
        </p:nvSpPr>
        <p:spPr>
          <a:xfrm>
            <a:off x="684213" y="1628775"/>
            <a:ext cx="7991475" cy="792163"/>
          </a:xfrm>
          <a:ln/>
        </p:spPr>
        <p:txBody>
          <a:bodyPr wrap="square" lIns="38405" tIns="19202" rIns="38405" bIns="19202" anchor="b" anchorCtr="0"/>
          <a:p>
            <a:pPr defTabSz="765175" eaLnBrk="1" latinLnBrk="0" hangingPunct="1">
              <a:lnSpc>
                <a:spcPct val="90000"/>
              </a:lnSpc>
              <a:buSzPct val="100000"/>
              <a:buFontTx/>
              <a:buNone/>
            </a:pP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br>
              <a:rPr kumimoji="0" lang="en-US" altLang="zh-CN" sz="4400" kern="120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</a:br>
            <a:r>
              <a:rPr kumimoji="0" lang="zh-CN" altLang="en-US" sz="4400" kern="1200" baseline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Wingdings" panose="05000000000000000000" pitchFamily="2" charset="2"/>
              </a:rPr>
              <a:t>人教版二年级数学下册第二单元</a:t>
            </a:r>
            <a:endParaRPr kumimoji="0" lang="zh-CN" altLang="en-US" sz="3600" kern="1200" baseline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5363" name="矩形 3"/>
          <p:cNvSpPr/>
          <p:nvPr/>
        </p:nvSpPr>
        <p:spPr>
          <a:xfrm>
            <a:off x="1619250" y="2967038"/>
            <a:ext cx="61214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sym typeface="Wingdings" panose="05000000000000000000" pitchFamily="2" charset="2"/>
              </a:rPr>
              <a:t>用</a:t>
            </a:r>
            <a:r>
              <a:rPr lang="en-US" altLang="zh-CN" sz="4000" b="1">
                <a:solidFill>
                  <a:srgbClr val="000000"/>
                </a:solidFill>
                <a:sym typeface="Wingdings" panose="05000000000000000000" pitchFamily="2" charset="2"/>
              </a:rPr>
              <a:t>2----6</a:t>
            </a:r>
            <a:r>
              <a:rPr lang="zh-CN" altLang="en-US" sz="4000" b="1">
                <a:solidFill>
                  <a:srgbClr val="000000"/>
                </a:solidFill>
                <a:sym typeface="Wingdings" panose="05000000000000000000" pitchFamily="2" charset="2"/>
              </a:rPr>
              <a:t>的乘法口诀求商</a:t>
            </a:r>
            <a:endParaRPr lang="zh-CN" altLang="en-US" sz="4000" b="1">
              <a:solidFill>
                <a:srgbClr val="000000"/>
              </a:solidFill>
            </a:endParaRPr>
          </a:p>
        </p:txBody>
      </p:sp>
      <p:sp>
        <p:nvSpPr>
          <p:cNvPr id="15364" name="矩形 4"/>
          <p:cNvSpPr/>
          <p:nvPr/>
        </p:nvSpPr>
        <p:spPr>
          <a:xfrm>
            <a:off x="1403350" y="2967038"/>
            <a:ext cx="633730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br>
              <a:rPr lang="en-US" altLang="zh-CN">
                <a:solidFill>
                  <a:srgbClr val="000000"/>
                </a:solidFill>
              </a:rPr>
            </a:br>
            <a:br>
              <a:rPr lang="en-US" altLang="zh-CN">
                <a:solidFill>
                  <a:srgbClr val="000000"/>
                </a:solidFill>
              </a:rPr>
            </a:b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16"/>
          <p:cNvSpPr/>
          <p:nvPr/>
        </p:nvSpPr>
        <p:spPr>
          <a:xfrm>
            <a:off x="1042988" y="333375"/>
            <a:ext cx="2160587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49" charset="-122"/>
                <a:sym typeface="Wingdings" panose="05000000000000000000" pitchFamily="2" charset="2"/>
              </a:rPr>
              <a:t>规范解答</a:t>
            </a:r>
            <a:endParaRPr lang="zh-CN" altLang="en-US" sz="32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24579" name="矩形 2"/>
          <p:cNvSpPr/>
          <p:nvPr/>
        </p:nvSpPr>
        <p:spPr>
          <a:xfrm rot="-10800000" flipV="1">
            <a:off x="1258888" y="1273175"/>
            <a:ext cx="38306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r>
              <a:rPr lang="en-US" altLang="zh-CN" sz="2800" b="1">
                <a:solidFill>
                  <a:srgbClr val="000000"/>
                </a:solidFill>
                <a:sym typeface="微软雅黑" panose="020B0503020204020204" pitchFamily="34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（只）</a:t>
            </a:r>
            <a:endParaRPr lang="zh-CN" altLang="en-US" sz="28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4580" name="文本框 3"/>
          <p:cNvSpPr/>
          <p:nvPr/>
        </p:nvSpPr>
        <p:spPr>
          <a:xfrm>
            <a:off x="1042988" y="2570163"/>
            <a:ext cx="7773987" cy="54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口答：可以分给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只小猴。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6551613" cy="850900"/>
          </a:xfrm>
          <a:ln/>
        </p:spPr>
        <p:txBody>
          <a:bodyPr vert="horz" wrap="square" lIns="91440" tIns="45720" rIns="91440" bIns="45720" numCol="1" rtlCol="0" anchor="ctr" anchorCtr="0" compatLnSpc="1"/>
          <a:p>
            <a:pPr eaLnBrk="1" hangingPunct="1">
              <a:lnSpc>
                <a:spcPct val="90000"/>
              </a:lnSpc>
            </a:pPr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三、分层练习，巩固新知</a:t>
            </a:r>
            <a:endParaRPr lang="zh-CN" altLang="en-US" sz="4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5603" name="Text Box 3"/>
          <p:cNvSpPr/>
          <p:nvPr/>
        </p:nvSpPr>
        <p:spPr>
          <a:xfrm>
            <a:off x="512763" y="1773238"/>
            <a:ext cx="4878387" cy="5238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</a:rPr>
              <a:t>1</a:t>
            </a:r>
            <a:r>
              <a:rPr lang="zh-CN" altLang="en-US" sz="2800">
                <a:solidFill>
                  <a:srgbClr val="000000"/>
                </a:solidFill>
              </a:rPr>
              <a:t>、用自己喜欢的方法计算。</a:t>
            </a:r>
            <a:endParaRPr lang="zh-CN" altLang="en-US" sz="2800">
              <a:solidFill>
                <a:srgbClr val="000000"/>
              </a:solidFill>
            </a:endParaRPr>
          </a:p>
        </p:txBody>
      </p:sp>
      <p:sp>
        <p:nvSpPr>
          <p:cNvPr id="25604" name="Text Box 16"/>
          <p:cNvSpPr/>
          <p:nvPr/>
        </p:nvSpPr>
        <p:spPr>
          <a:xfrm>
            <a:off x="1331913" y="2924175"/>
            <a:ext cx="1506537" cy="557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12÷6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05" name="Text Box 17"/>
          <p:cNvSpPr/>
          <p:nvPr/>
        </p:nvSpPr>
        <p:spPr>
          <a:xfrm>
            <a:off x="3605213" y="2924175"/>
            <a:ext cx="1308100" cy="557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6÷2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06" name="Text Box 18"/>
          <p:cNvSpPr/>
          <p:nvPr/>
        </p:nvSpPr>
        <p:spPr>
          <a:xfrm>
            <a:off x="5656263" y="2924175"/>
            <a:ext cx="1508125" cy="557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12÷4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07" name="Text Box 19"/>
          <p:cNvSpPr/>
          <p:nvPr/>
        </p:nvSpPr>
        <p:spPr>
          <a:xfrm>
            <a:off x="1536700" y="3967163"/>
            <a:ext cx="1306513" cy="558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8÷2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08" name="Text Box 20"/>
          <p:cNvSpPr/>
          <p:nvPr/>
        </p:nvSpPr>
        <p:spPr>
          <a:xfrm>
            <a:off x="3605213" y="3967163"/>
            <a:ext cx="1308100" cy="558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9÷3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09" name="Text Box 21"/>
          <p:cNvSpPr/>
          <p:nvPr/>
        </p:nvSpPr>
        <p:spPr>
          <a:xfrm>
            <a:off x="5657850" y="3967163"/>
            <a:ext cx="1506538" cy="558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10÷5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5610" name="Text Box 22"/>
          <p:cNvSpPr/>
          <p:nvPr/>
        </p:nvSpPr>
        <p:spPr>
          <a:xfrm>
            <a:off x="2784475" y="2935288"/>
            <a:ext cx="382588" cy="604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2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1" name="Text Box 23"/>
          <p:cNvSpPr/>
          <p:nvPr/>
        </p:nvSpPr>
        <p:spPr>
          <a:xfrm>
            <a:off x="4873625" y="2935288"/>
            <a:ext cx="382588" cy="604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3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2" name="Text Box 24"/>
          <p:cNvSpPr/>
          <p:nvPr/>
        </p:nvSpPr>
        <p:spPr>
          <a:xfrm>
            <a:off x="7102475" y="2935288"/>
            <a:ext cx="382588" cy="604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3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3" name="Text Box 25"/>
          <p:cNvSpPr/>
          <p:nvPr/>
        </p:nvSpPr>
        <p:spPr>
          <a:xfrm>
            <a:off x="2784475" y="3960813"/>
            <a:ext cx="382588" cy="604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4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4" name="Text Box 26"/>
          <p:cNvSpPr/>
          <p:nvPr/>
        </p:nvSpPr>
        <p:spPr>
          <a:xfrm>
            <a:off x="4873625" y="3962400"/>
            <a:ext cx="382588" cy="6048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3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5" name="Text Box 27"/>
          <p:cNvSpPr/>
          <p:nvPr/>
        </p:nvSpPr>
        <p:spPr>
          <a:xfrm>
            <a:off x="7102475" y="3960813"/>
            <a:ext cx="382588" cy="604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2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25616" name="Rectangle 9"/>
          <p:cNvSpPr/>
          <p:nvPr/>
        </p:nvSpPr>
        <p:spPr>
          <a:xfrm>
            <a:off x="7083425" y="4078288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17" name="Rectangle 9"/>
          <p:cNvSpPr/>
          <p:nvPr/>
        </p:nvSpPr>
        <p:spPr>
          <a:xfrm>
            <a:off x="7073900" y="3052763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18" name="Rectangle 9"/>
          <p:cNvSpPr/>
          <p:nvPr/>
        </p:nvSpPr>
        <p:spPr>
          <a:xfrm>
            <a:off x="4849813" y="4078288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19" name="Rectangle 9"/>
          <p:cNvSpPr/>
          <p:nvPr/>
        </p:nvSpPr>
        <p:spPr>
          <a:xfrm>
            <a:off x="4845050" y="3052763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20" name="Rectangle 9"/>
          <p:cNvSpPr/>
          <p:nvPr/>
        </p:nvSpPr>
        <p:spPr>
          <a:xfrm>
            <a:off x="2771775" y="4078288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5621" name="Rectangle 9"/>
          <p:cNvSpPr/>
          <p:nvPr/>
        </p:nvSpPr>
        <p:spPr>
          <a:xfrm>
            <a:off x="2771775" y="3052763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56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561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56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4" grpId="0" animBg="1"/>
      <p:bldP spid="256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6551613" cy="850900"/>
          </a:xfrm>
          <a:ln/>
        </p:spPr>
        <p:txBody>
          <a:bodyPr vert="horz" wrap="square" lIns="91440" tIns="45720" rIns="91440" bIns="45720" numCol="1" rtlCol="0" anchor="ctr" anchorCtr="0" compatLnSpc="1"/>
          <a:p>
            <a:pPr eaLnBrk="1" hangingPunct="1">
              <a:lnSpc>
                <a:spcPct val="90000"/>
              </a:lnSpc>
            </a:pPr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三、分层练习，巩固新知</a:t>
            </a:r>
            <a:endParaRPr lang="zh-CN" altLang="en-US" sz="40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6627" name="Text Box 8"/>
          <p:cNvSpPr/>
          <p:nvPr/>
        </p:nvSpPr>
        <p:spPr>
          <a:xfrm>
            <a:off x="2762250" y="3635375"/>
            <a:ext cx="1847850" cy="558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6÷3</a:t>
            </a: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  <a:sym typeface="Wingdings" panose="05000000000000000000" pitchFamily="2" charset="2"/>
              </a:rPr>
              <a:t>＝</a:t>
            </a:r>
            <a:endParaRPr lang="zh-CN" altLang="en-US" sz="2800" b="1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26628" name="Text Box 14"/>
          <p:cNvSpPr/>
          <p:nvPr/>
        </p:nvSpPr>
        <p:spPr>
          <a:xfrm>
            <a:off x="4037013" y="3635375"/>
            <a:ext cx="382587" cy="6048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sym typeface="Wingdings" panose="05000000000000000000" pitchFamily="2" charset="2"/>
              </a:rPr>
              <a:t>2</a:t>
            </a:r>
            <a:endParaRPr lang="en-US" altLang="zh-CN" sz="2800">
              <a:solidFill>
                <a:srgbClr val="000000"/>
              </a:solidFill>
            </a:endParaRPr>
          </a:p>
        </p:txBody>
      </p:sp>
      <p:grpSp>
        <p:nvGrpSpPr>
          <p:cNvPr id="26629" name="Group 14"/>
          <p:cNvGrpSpPr/>
          <p:nvPr/>
        </p:nvGrpSpPr>
        <p:grpSpPr>
          <a:xfrm>
            <a:off x="1619250" y="1484313"/>
            <a:ext cx="6626225" cy="3384550"/>
            <a:chOff x="1020" y="935"/>
            <a:chExt cx="4174" cy="2132"/>
          </a:xfrm>
        </p:grpSpPr>
        <p:pic>
          <p:nvPicPr>
            <p:cNvPr id="26630" name="Picture 11" descr="未标题-27"/>
            <p:cNvPicPr>
              <a:picLocks noChangeAspect="1"/>
            </p:cNvPicPr>
            <p:nvPr/>
          </p:nvPicPr>
          <p:blipFill>
            <a:blip r:embed="rId1"/>
            <a:srcRect l="71693" b="-1234"/>
            <a:stretch>
              <a:fillRect/>
            </a:stretch>
          </p:blipFill>
          <p:spPr>
            <a:xfrm>
              <a:off x="3833" y="935"/>
              <a:ext cx="1361" cy="213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1" name="Picture 12" descr="未标题-27"/>
            <p:cNvPicPr>
              <a:picLocks noChangeAspect="1"/>
            </p:cNvPicPr>
            <p:nvPr/>
          </p:nvPicPr>
          <p:blipFill>
            <a:blip r:embed="rId1"/>
            <a:srcRect t="25273" r="40915" b="28362"/>
            <a:stretch>
              <a:fillRect/>
            </a:stretch>
          </p:blipFill>
          <p:spPr>
            <a:xfrm>
              <a:off x="1020" y="1162"/>
              <a:ext cx="2903" cy="99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2" name="Rectangle 9"/>
          <p:cNvSpPr/>
          <p:nvPr/>
        </p:nvSpPr>
        <p:spPr>
          <a:xfrm>
            <a:off x="4013200" y="3746500"/>
            <a:ext cx="431800" cy="431800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2800">
              <a:solidFill>
                <a:srgbClr val="000000"/>
              </a:solidFill>
            </a:endParaRPr>
          </a:p>
        </p:txBody>
      </p:sp>
      <p:grpSp>
        <p:nvGrpSpPr>
          <p:cNvPr id="26633" name="Group 18"/>
          <p:cNvGrpSpPr/>
          <p:nvPr/>
        </p:nvGrpSpPr>
        <p:grpSpPr>
          <a:xfrm>
            <a:off x="971550" y="4797425"/>
            <a:ext cx="4967288" cy="1584325"/>
            <a:chOff x="748" y="3022"/>
            <a:chExt cx="3129" cy="998"/>
          </a:xfrm>
        </p:grpSpPr>
        <p:sp>
          <p:nvSpPr>
            <p:cNvPr id="26634" name="AutoShape 27"/>
            <p:cNvSpPr/>
            <p:nvPr/>
          </p:nvSpPr>
          <p:spPr>
            <a:xfrm>
              <a:off x="1927" y="3022"/>
              <a:ext cx="1950" cy="545"/>
            </a:xfrm>
            <a:prstGeom prst="wedgeRoundRectCallout">
              <a:avLst>
                <a:gd name="adj1" fmla="val -65111"/>
                <a:gd name="adj2" fmla="val 2862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srgbClr val="000000"/>
                  </a:solidFill>
                </a:rPr>
                <a:t>根据图和算式，说一说</a:t>
              </a:r>
              <a:endParaRPr lang="en-US" altLang="zh-CN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srgbClr val="000000"/>
                  </a:solidFill>
                </a:rPr>
                <a:t>你是怎样想的。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26635" name="Picture 20" descr="男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8" y="3129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6" name="Text Box 3"/>
          <p:cNvSpPr/>
          <p:nvPr/>
        </p:nvSpPr>
        <p:spPr>
          <a:xfrm>
            <a:off x="512763" y="1773238"/>
            <a:ext cx="4878387" cy="6048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>
                <a:solidFill>
                  <a:srgbClr val="000000"/>
                </a:solidFill>
              </a:rPr>
              <a:t>2. </a:t>
            </a:r>
            <a:endParaRPr lang="zh-CN" altLang="en-US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8203"/>
          <p:cNvSpPr/>
          <p:nvPr/>
        </p:nvSpPr>
        <p:spPr>
          <a:xfrm>
            <a:off x="1157288" y="214313"/>
            <a:ext cx="6904037" cy="633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3.</a:t>
            </a:r>
            <a:endParaRPr lang="zh-CN" altLang="en-US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27651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125" y="515938"/>
            <a:ext cx="7785100" cy="2549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52" name="组合 3"/>
          <p:cNvGrpSpPr/>
          <p:nvPr/>
        </p:nvGrpSpPr>
        <p:grpSpPr>
          <a:xfrm>
            <a:off x="549275" y="3065463"/>
            <a:ext cx="8010525" cy="1400175"/>
            <a:chOff x="509159" y="2498385"/>
            <a:chExt cx="8009547" cy="1051772"/>
          </a:xfrm>
        </p:grpSpPr>
        <p:pic>
          <p:nvPicPr>
            <p:cNvPr id="2765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159" y="2498385"/>
              <a:ext cx="1857516" cy="105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4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9836" y="2498385"/>
              <a:ext cx="1857516" cy="105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5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0513" y="2498385"/>
              <a:ext cx="1857516" cy="105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6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1190" y="2498385"/>
              <a:ext cx="1857516" cy="105177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7657" name="文本框 8203"/>
          <p:cNvSpPr/>
          <p:nvPr/>
        </p:nvSpPr>
        <p:spPr>
          <a:xfrm>
            <a:off x="946150" y="4465638"/>
            <a:ext cx="7189788" cy="1176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有（    ）棵黄瓜苗，（    ）个花盆。平均每盆种几棵？</a:t>
            </a:r>
            <a:endParaRPr lang="zh-CN" altLang="en-US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27658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975" y="5386388"/>
            <a:ext cx="3768725" cy="96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9" name="文本框 8203"/>
          <p:cNvSpPr/>
          <p:nvPr/>
        </p:nvSpPr>
        <p:spPr>
          <a:xfrm>
            <a:off x="1763713" y="4405313"/>
            <a:ext cx="639762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12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60" name="文本框 8203"/>
          <p:cNvSpPr/>
          <p:nvPr/>
        </p:nvSpPr>
        <p:spPr>
          <a:xfrm>
            <a:off x="5130800" y="4381500"/>
            <a:ext cx="638175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4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61" name="文本框 8203"/>
          <p:cNvSpPr/>
          <p:nvPr/>
        </p:nvSpPr>
        <p:spPr>
          <a:xfrm>
            <a:off x="4330700" y="5403850"/>
            <a:ext cx="639763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12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62" name="文本框 8203"/>
          <p:cNvSpPr/>
          <p:nvPr/>
        </p:nvSpPr>
        <p:spPr>
          <a:xfrm>
            <a:off x="5768975" y="5403850"/>
            <a:ext cx="639763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4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63" name="文本框 8203"/>
          <p:cNvSpPr/>
          <p:nvPr/>
        </p:nvSpPr>
        <p:spPr>
          <a:xfrm>
            <a:off x="7119938" y="5391150"/>
            <a:ext cx="638175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3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64" name="文本框 15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65" name="文本框 16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66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7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8" name="图片 23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6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6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6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6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 animBg="1" build="p"/>
      <p:bldP spid="27660" grpId="0" animBg="1" build="p"/>
      <p:bldP spid="27661" grpId="0" animBg="1" build="p"/>
      <p:bldP spid="27662" grpId="0" animBg="1" build="p"/>
      <p:bldP spid="2766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框 8203"/>
          <p:cNvSpPr/>
          <p:nvPr/>
        </p:nvSpPr>
        <p:spPr>
          <a:xfrm>
            <a:off x="1089025" y="1087438"/>
            <a:ext cx="6873875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5.</a:t>
            </a:r>
            <a:r>
              <a:rPr lang="zh-CN" altLang="en-US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算一算。</a:t>
            </a:r>
            <a:endParaRPr lang="en-US" altLang="zh-CN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6÷6 =                      2÷1 =</a:t>
            </a:r>
            <a:endParaRPr lang="en-US" altLang="zh-CN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5÷5 =                      3÷1 =</a:t>
            </a:r>
            <a:endParaRPr lang="en-US" altLang="zh-CN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4÷4 =                      6÷1 =</a:t>
            </a:r>
            <a:endParaRPr lang="en-US" altLang="zh-CN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ea typeface="黑体" panose="02010609060101010101" pitchFamily="49" charset="-122"/>
                <a:sym typeface="微软雅黑" panose="020B0503020204020204" pitchFamily="34" charset="-122"/>
              </a:rPr>
              <a:t>你能写出几道像上面这样的算式吗？</a:t>
            </a:r>
            <a:endParaRPr lang="zh-CN" altLang="en-US" sz="3200" b="1">
              <a:solidFill>
                <a:srgbClr val="000000"/>
              </a:solidFill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5" name="文本框 8203"/>
          <p:cNvSpPr/>
          <p:nvPr/>
        </p:nvSpPr>
        <p:spPr>
          <a:xfrm>
            <a:off x="2378075" y="1955800"/>
            <a:ext cx="458788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1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6" name="文本框 8203"/>
          <p:cNvSpPr/>
          <p:nvPr/>
        </p:nvSpPr>
        <p:spPr>
          <a:xfrm>
            <a:off x="2378075" y="2889250"/>
            <a:ext cx="458788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1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7" name="文本框 8203"/>
          <p:cNvSpPr/>
          <p:nvPr/>
        </p:nvSpPr>
        <p:spPr>
          <a:xfrm>
            <a:off x="2378075" y="3798888"/>
            <a:ext cx="458788" cy="684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1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8" name="文本框 8203"/>
          <p:cNvSpPr/>
          <p:nvPr/>
        </p:nvSpPr>
        <p:spPr>
          <a:xfrm>
            <a:off x="5818188" y="1955800"/>
            <a:ext cx="458787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2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9" name="文本框 8203"/>
          <p:cNvSpPr/>
          <p:nvPr/>
        </p:nvSpPr>
        <p:spPr>
          <a:xfrm>
            <a:off x="5818188" y="2868613"/>
            <a:ext cx="458787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3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80" name="文本框 8203"/>
          <p:cNvSpPr/>
          <p:nvPr/>
        </p:nvSpPr>
        <p:spPr>
          <a:xfrm>
            <a:off x="5818188" y="3798888"/>
            <a:ext cx="458787" cy="684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FF0000"/>
                </a:solidFill>
                <a:ea typeface="楷体" panose="02010609060101010101" pitchFamily="49" charset="-122"/>
                <a:sym typeface="微软雅黑" panose="020B0503020204020204" pitchFamily="34" charset="-122"/>
              </a:rPr>
              <a:t>6</a:t>
            </a:r>
            <a:endParaRPr lang="zh-CN" altLang="en-US" sz="3200" b="1">
              <a:solidFill>
                <a:srgbClr val="FF0000"/>
              </a:solidFill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grpSp>
        <p:nvGrpSpPr>
          <p:cNvPr id="28681" name="Group 25"/>
          <p:cNvGrpSpPr/>
          <p:nvPr/>
        </p:nvGrpSpPr>
        <p:grpSpPr>
          <a:xfrm>
            <a:off x="6400800" y="908050"/>
            <a:ext cx="1970088" cy="3636963"/>
            <a:chOff x="3918" y="2200"/>
            <a:chExt cx="1241" cy="1718"/>
          </a:xfrm>
        </p:grpSpPr>
        <p:pic>
          <p:nvPicPr>
            <p:cNvPr id="28682" name="Picture 15" descr="男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99" y="3027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83" name="AutoShape 27"/>
            <p:cNvSpPr/>
            <p:nvPr/>
          </p:nvSpPr>
          <p:spPr>
            <a:xfrm>
              <a:off x="3918" y="2200"/>
              <a:ext cx="1193" cy="563"/>
            </a:xfrm>
            <a:prstGeom prst="wedgeRoundRectCallout">
              <a:avLst>
                <a:gd name="adj1" fmla="val -10264"/>
                <a:gd name="adj2" fmla="val 7957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你发现了什么？</a:t>
              </a:r>
              <a:endParaRPr lang="zh-CN" altLang="en-US" sz="3200" b="1">
                <a:solidFill>
                  <a:srgbClr val="00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8684" name="文本框 11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5" name="文本框 12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86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7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8" name="图片 15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7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7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 build="p"/>
      <p:bldP spid="28676" grpId="0" animBg="1" build="p"/>
      <p:bldP spid="28677" grpId="0" animBg="1" build="p"/>
      <p:bldP spid="28678" grpId="0" animBg="1" build="p"/>
      <p:bldP spid="28679" grpId="0" animBg="1" build="p"/>
      <p:bldP spid="2868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文本框 1"/>
          <p:cNvSpPr/>
          <p:nvPr/>
        </p:nvSpPr>
        <p:spPr>
          <a:xfrm rot="-10800000" flipV="1">
            <a:off x="971550" y="2044700"/>
            <a:ext cx="7416800" cy="3636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求商的方法：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）用连减的方法求商；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）用加法算式求商；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）用乘法算式求商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;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）用乘法口诀求商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;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9699" name="圆角矩形 16"/>
          <p:cNvSpPr/>
          <p:nvPr/>
        </p:nvSpPr>
        <p:spPr>
          <a:xfrm>
            <a:off x="971550" y="2044700"/>
            <a:ext cx="4537075" cy="275272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446DA9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29700" name="文本框 3"/>
          <p:cNvSpPr/>
          <p:nvPr/>
        </p:nvSpPr>
        <p:spPr>
          <a:xfrm rot="-10800000" flipV="1">
            <a:off x="1258888" y="1135063"/>
            <a:ext cx="2520950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归纳总结：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701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12600" y="110363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1400" y="122428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圆角矩形 12"/>
          <p:cNvSpPr/>
          <p:nvPr/>
        </p:nvSpPr>
        <p:spPr>
          <a:xfrm>
            <a:off x="893763" y="782638"/>
            <a:ext cx="1784350" cy="579437"/>
          </a:xfrm>
          <a:prstGeom prst="roundRect">
            <a:avLst>
              <a:gd name="adj" fmla="val 16667"/>
            </a:avLst>
          </a:prstGeom>
          <a:solidFill>
            <a:srgbClr val="9FD5ED"/>
          </a:solidFill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en-US" sz="2800" b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sym typeface="微软雅黑" panose="020B0503020204020204" pitchFamily="34" charset="-122"/>
              </a:rPr>
              <a:t>学习目标</a:t>
            </a:r>
            <a:endParaRPr lang="en-US" altLang="en-US" sz="2800" b="1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sym typeface="微软雅黑" panose="020B0503020204020204" pitchFamily="34" charset="-122"/>
            </a:endParaRPr>
          </a:p>
        </p:txBody>
      </p:sp>
      <p:sp>
        <p:nvSpPr>
          <p:cNvPr id="16387" name="文本框 14"/>
          <p:cNvSpPr/>
          <p:nvPr/>
        </p:nvSpPr>
        <p:spPr>
          <a:xfrm>
            <a:off x="798513" y="1554163"/>
            <a:ext cx="7456487" cy="3636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1.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初步了解求商的方法，能用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2~6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的乘法口诀求商。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2.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通过观察、分析、比较，培养学生合理选择计算方法的能力。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3.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培养学生的探究意识、语言表达的能力以及分析、判断能力。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6388" name="文本框 3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9" name="文本框 4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0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2" name="图片 7"/>
          <p:cNvPicPr>
            <a:picLocks noChangeAspect="1"/>
          </p:cNvPicPr>
          <p:nvPr/>
        </p:nvPicPr>
        <p:blipFill>
          <a:blip r:embed="rId1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36"/>
          <p:cNvSpPr/>
          <p:nvPr/>
        </p:nvSpPr>
        <p:spPr>
          <a:xfrm>
            <a:off x="1711325" y="2717800"/>
            <a:ext cx="2947988" cy="245586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2×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（     ）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=4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3×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（     ）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=15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6×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（     ）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=18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（     ）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×4=20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1" name="Rectangle 16"/>
          <p:cNvSpPr/>
          <p:nvPr/>
        </p:nvSpPr>
        <p:spPr>
          <a:xfrm>
            <a:off x="1588" y="-107950"/>
            <a:ext cx="9124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ea typeface="黑体" panose="02010609060101010101" pitchFamily="49" charset="-122"/>
              </a:rPr>
              <a:t>一、引入新课</a:t>
            </a:r>
            <a:endParaRPr lang="zh-CN" altLang="en-US" sz="3200" b="1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17412" name="AutoShape 27"/>
          <p:cNvSpPr/>
          <p:nvPr/>
        </p:nvSpPr>
        <p:spPr>
          <a:xfrm>
            <a:off x="3162300" y="735013"/>
            <a:ext cx="4608513" cy="1055687"/>
          </a:xfrm>
          <a:prstGeom prst="wedgeRoundRectCallout">
            <a:avLst>
              <a:gd name="adj1" fmla="val -59509"/>
              <a:gd name="adj2" fmla="val 2688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填空并说说（      ）里的数是用哪句口诀想出来的。</a:t>
            </a:r>
            <a:endParaRPr lang="zh-CN" altLang="en-US" sz="28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3" name="Text Box 31"/>
          <p:cNvSpPr/>
          <p:nvPr/>
        </p:nvSpPr>
        <p:spPr>
          <a:xfrm>
            <a:off x="2841625" y="2735263"/>
            <a:ext cx="4587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sym typeface="微软雅黑" panose="020B0503020204020204" pitchFamily="34" charset="-122"/>
              </a:rPr>
              <a:t>2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pic>
        <p:nvPicPr>
          <p:cNvPr id="17414" name="Picture 20" descr="男天使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8250" y="649288"/>
            <a:ext cx="1449388" cy="179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Text Box 31"/>
          <p:cNvSpPr/>
          <p:nvPr/>
        </p:nvSpPr>
        <p:spPr>
          <a:xfrm>
            <a:off x="4906963" y="2570163"/>
            <a:ext cx="23272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sym typeface="微软雅黑" panose="020B0503020204020204" pitchFamily="34" charset="-122"/>
              </a:rPr>
              <a:t>二二得四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6" name="Text Box 31"/>
          <p:cNvSpPr/>
          <p:nvPr/>
        </p:nvSpPr>
        <p:spPr>
          <a:xfrm>
            <a:off x="2841625" y="3516313"/>
            <a:ext cx="4587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sym typeface="微软雅黑" panose="020B0503020204020204" pitchFamily="34" charset="-122"/>
              </a:rPr>
              <a:t>5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7" name="Text Box 31"/>
          <p:cNvSpPr/>
          <p:nvPr/>
        </p:nvSpPr>
        <p:spPr>
          <a:xfrm>
            <a:off x="4894263" y="3319463"/>
            <a:ext cx="2352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sym typeface="微软雅黑" panose="020B0503020204020204" pitchFamily="34" charset="-122"/>
              </a:rPr>
              <a:t>三五十五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8" name="Text Box 31"/>
          <p:cNvSpPr/>
          <p:nvPr/>
        </p:nvSpPr>
        <p:spPr>
          <a:xfrm>
            <a:off x="2841625" y="3946525"/>
            <a:ext cx="4794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sym typeface="微软雅黑" panose="020B0503020204020204" pitchFamily="34" charset="-122"/>
              </a:rPr>
              <a:t>3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19" name="Text Box 31"/>
          <p:cNvSpPr/>
          <p:nvPr/>
        </p:nvSpPr>
        <p:spPr>
          <a:xfrm>
            <a:off x="5219700" y="3903663"/>
            <a:ext cx="2014538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sym typeface="微软雅黑" panose="020B0503020204020204" pitchFamily="34" charset="-122"/>
              </a:rPr>
              <a:t>三六十八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20" name="Text Box 31"/>
          <p:cNvSpPr/>
          <p:nvPr/>
        </p:nvSpPr>
        <p:spPr>
          <a:xfrm>
            <a:off x="2227263" y="4629150"/>
            <a:ext cx="614362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sym typeface="微软雅黑" panose="020B0503020204020204" pitchFamily="34" charset="-122"/>
              </a:rPr>
              <a:t>5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21" name="Text Box 31"/>
          <p:cNvSpPr/>
          <p:nvPr/>
        </p:nvSpPr>
        <p:spPr>
          <a:xfrm>
            <a:off x="5219700" y="4530725"/>
            <a:ext cx="20272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sym typeface="微软雅黑" panose="020B0503020204020204" pitchFamily="34" charset="-122"/>
              </a:rPr>
              <a:t>四五二十</a:t>
            </a:r>
            <a:endParaRPr lang="en-US" altLang="zh-CN" sz="32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7422" name="文本框 13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3" name="文本框 14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24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5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6" name="图片 20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3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书本"/>
          <p:cNvSpPr/>
          <p:nvPr/>
        </p:nvSpPr>
        <p:spPr>
          <a:xfrm>
            <a:off x="288925" y="200025"/>
            <a:ext cx="2193925" cy="996950"/>
          </a:xfrm>
          <a:solidFill>
            <a:srgbClr val="FFC000"/>
          </a:solidFill>
          <a:ln w="9525">
            <a:noFill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p>
            <a:endParaRPr lang="zh-CN" altLang="en-US"/>
          </a:p>
        </p:txBody>
      </p:sp>
      <p:pic>
        <p:nvPicPr>
          <p:cNvPr id="18435" name="Picture 32" descr="未标题-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8600" y="906463"/>
            <a:ext cx="6062663" cy="375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 Box 6"/>
          <p:cNvSpPr/>
          <p:nvPr/>
        </p:nvSpPr>
        <p:spPr>
          <a:xfrm>
            <a:off x="1023938" y="4756150"/>
            <a:ext cx="7038975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12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个桃，每只小猴分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个，可以分给几只小猴？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908050"/>
            <a:ext cx="7315200" cy="10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1"/>
          <p:cNvSpPr/>
          <p:nvPr/>
        </p:nvSpPr>
        <p:spPr>
          <a:xfrm>
            <a:off x="1258888" y="908050"/>
            <a:ext cx="6970712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一共有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12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个桃子，每只小猴分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个桃子，求可以分给几只小猴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9460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250" y="2035175"/>
            <a:ext cx="555625" cy="137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圆角矩形 4"/>
          <p:cNvSpPr/>
          <p:nvPr/>
        </p:nvSpPr>
        <p:spPr>
          <a:xfrm>
            <a:off x="1619250" y="2924175"/>
            <a:ext cx="4608513" cy="649288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446DA9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9462" name="文本框 1"/>
          <p:cNvSpPr/>
          <p:nvPr/>
        </p:nvSpPr>
        <p:spPr>
          <a:xfrm rot="-10800000" flipV="1">
            <a:off x="2051050" y="3030538"/>
            <a:ext cx="4033838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就是求</a:t>
            </a:r>
            <a:r>
              <a:rPr lang="en-US" altLang="zh-CN" sz="2800" b="1">
                <a:solidFill>
                  <a:srgbClr val="000000"/>
                </a:solidFill>
                <a:sym typeface="微软雅黑" panose="020B0503020204020204" pitchFamily="34" charset="-122"/>
              </a:rPr>
              <a:t>12</a:t>
            </a: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里面有几个</a:t>
            </a:r>
            <a:r>
              <a:rPr lang="en-US" altLang="zh-CN" sz="28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9463" name="圆角矩形 12"/>
          <p:cNvSpPr/>
          <p:nvPr/>
        </p:nvSpPr>
        <p:spPr>
          <a:xfrm>
            <a:off x="1763713" y="4581525"/>
            <a:ext cx="4537075" cy="5762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446DA9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9464" name="文本框 1"/>
          <p:cNvSpPr/>
          <p:nvPr/>
        </p:nvSpPr>
        <p:spPr>
          <a:xfrm rot="-10800000" flipV="1">
            <a:off x="1763713" y="4651375"/>
            <a:ext cx="4752975" cy="560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sym typeface="微软雅黑" panose="020B0503020204020204" pitchFamily="34" charset="-122"/>
              </a:rPr>
              <a:t>用除法计算，列式为</a:t>
            </a:r>
            <a:r>
              <a:rPr lang="en-US" altLang="zh-CN" sz="28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9465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250" y="3573463"/>
            <a:ext cx="555625" cy="137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1" grpId="0" animBg="1"/>
      <p:bldP spid="19462" grpId="0" animBg="1"/>
      <p:bldP spid="19463" grpId="0" animBg="1"/>
      <p:bldP spid="194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6"/>
          <p:cNvSpPr/>
          <p:nvPr/>
        </p:nvSpPr>
        <p:spPr>
          <a:xfrm rot="-10800000" flipV="1">
            <a:off x="1692275" y="989013"/>
            <a:ext cx="61531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FF"/>
                </a:solidFill>
                <a:sym typeface="微软雅黑" panose="020B0503020204020204" pitchFamily="34" charset="-122"/>
              </a:rPr>
              <a:t>           方法一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：用连减的方法求商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0483" name="Text Box 6"/>
          <p:cNvSpPr/>
          <p:nvPr/>
        </p:nvSpPr>
        <p:spPr>
          <a:xfrm>
            <a:off x="3544888" y="1544638"/>
            <a:ext cx="18415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r>
              <a:rPr lang="zh-CN" altLang="en-US" sz="36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endParaRPr lang="zh-CN" altLang="en-US" sz="36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0484" name="Rectangle 19"/>
          <p:cNvSpPr/>
          <p:nvPr/>
        </p:nvSpPr>
        <p:spPr>
          <a:xfrm>
            <a:off x="2735263" y="2160588"/>
            <a:ext cx="1643062" cy="842962"/>
          </a:xfrm>
          <a:prstGeom prst="rect">
            <a:avLst/>
          </a:prstGeom>
          <a:noFill/>
          <a:ln w="19050" cap="rnd" cmpd="sng">
            <a:solidFill>
              <a:srgbClr val="0066CC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20485" name="Rectangle 36"/>
          <p:cNvSpPr/>
          <p:nvPr/>
        </p:nvSpPr>
        <p:spPr>
          <a:xfrm>
            <a:off x="4938713" y="2160588"/>
            <a:ext cx="1643062" cy="842962"/>
          </a:xfrm>
          <a:prstGeom prst="rect">
            <a:avLst/>
          </a:prstGeom>
          <a:noFill/>
          <a:ln w="19050" cap="rnd" cmpd="sng">
            <a:solidFill>
              <a:srgbClr val="0066CC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20486" name="Rectangle 37"/>
          <p:cNvSpPr/>
          <p:nvPr/>
        </p:nvSpPr>
        <p:spPr>
          <a:xfrm>
            <a:off x="2728913" y="3244850"/>
            <a:ext cx="1643062" cy="842963"/>
          </a:xfrm>
          <a:prstGeom prst="rect">
            <a:avLst/>
          </a:prstGeom>
          <a:noFill/>
          <a:ln w="19050" cap="rnd" cmpd="sng">
            <a:solidFill>
              <a:srgbClr val="0066CC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20487" name="Rectangle 38"/>
          <p:cNvSpPr/>
          <p:nvPr/>
        </p:nvSpPr>
        <p:spPr>
          <a:xfrm>
            <a:off x="4948238" y="3219450"/>
            <a:ext cx="1641475" cy="842963"/>
          </a:xfrm>
          <a:prstGeom prst="rect">
            <a:avLst/>
          </a:prstGeom>
          <a:noFill/>
          <a:ln w="19050" cap="rnd" cmpd="sng">
            <a:solidFill>
              <a:srgbClr val="0066CC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200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Wingdings" panose="05000000000000000000" pitchFamily="2" charset="2"/>
            </a:endParaRPr>
          </a:p>
        </p:txBody>
      </p:sp>
      <p:grpSp>
        <p:nvGrpSpPr>
          <p:cNvPr id="20488" name="Group 59"/>
          <p:cNvGrpSpPr/>
          <p:nvPr/>
        </p:nvGrpSpPr>
        <p:grpSpPr>
          <a:xfrm>
            <a:off x="2692400" y="2120900"/>
            <a:ext cx="3937000" cy="1928813"/>
            <a:chOff x="277" y="3255"/>
            <a:chExt cx="2298" cy="764"/>
          </a:xfrm>
        </p:grpSpPr>
        <p:pic>
          <p:nvPicPr>
            <p:cNvPr id="20489" name="Picture 34" descr="未标题-29"/>
            <p:cNvPicPr>
              <a:picLocks noChangeAspect="1"/>
            </p:cNvPicPr>
            <p:nvPr/>
          </p:nvPicPr>
          <p:blipFill>
            <a:blip r:embed="rId1"/>
            <a:srcRect t="15016" r="77856" b="17657"/>
            <a:stretch>
              <a:fillRect/>
            </a:stretch>
          </p:blipFill>
          <p:spPr>
            <a:xfrm>
              <a:off x="291" y="3255"/>
              <a:ext cx="1000" cy="3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0" name="Picture 35" descr="未标题-29"/>
            <p:cNvPicPr>
              <a:picLocks noChangeAspect="1"/>
            </p:cNvPicPr>
            <p:nvPr/>
          </p:nvPicPr>
          <p:blipFill>
            <a:blip r:embed="rId1"/>
            <a:srcRect t="15016" r="77856" b="17657"/>
            <a:stretch>
              <a:fillRect/>
            </a:stretch>
          </p:blipFill>
          <p:spPr>
            <a:xfrm>
              <a:off x="1575" y="3255"/>
              <a:ext cx="1000" cy="3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1" name="Picture 36" descr="未标题-29"/>
            <p:cNvPicPr>
              <a:picLocks noChangeAspect="1"/>
            </p:cNvPicPr>
            <p:nvPr/>
          </p:nvPicPr>
          <p:blipFill>
            <a:blip r:embed="rId1"/>
            <a:srcRect t="15016" r="77856" b="17657"/>
            <a:stretch>
              <a:fillRect/>
            </a:stretch>
          </p:blipFill>
          <p:spPr>
            <a:xfrm>
              <a:off x="277" y="3686"/>
              <a:ext cx="1000" cy="3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92" name="Picture 37" descr="未标题-29"/>
            <p:cNvPicPr>
              <a:picLocks noChangeAspect="1"/>
            </p:cNvPicPr>
            <p:nvPr/>
          </p:nvPicPr>
          <p:blipFill>
            <a:blip r:embed="rId1"/>
            <a:srcRect t="15016" r="77856" b="17657"/>
            <a:stretch>
              <a:fillRect/>
            </a:stretch>
          </p:blipFill>
          <p:spPr>
            <a:xfrm>
              <a:off x="1573" y="3674"/>
              <a:ext cx="1000" cy="33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0493" name="Group 46"/>
          <p:cNvGrpSpPr/>
          <p:nvPr/>
        </p:nvGrpSpPr>
        <p:grpSpPr>
          <a:xfrm>
            <a:off x="1692275" y="4292600"/>
            <a:ext cx="2979738" cy="585788"/>
            <a:chOff x="3436" y="799"/>
            <a:chExt cx="1726" cy="302"/>
          </a:xfrm>
        </p:grpSpPr>
        <p:pic>
          <p:nvPicPr>
            <p:cNvPr id="20494" name="Picture 39" descr="未标题-30"/>
            <p:cNvPicPr>
              <a:picLocks noChangeAspect="1"/>
            </p:cNvPicPr>
            <p:nvPr/>
          </p:nvPicPr>
          <p:blipFill>
            <a:blip r:embed="rId2"/>
            <a:srcRect l="23091" t="13979" r="13422" b="12903"/>
            <a:stretch>
              <a:fillRect/>
            </a:stretch>
          </p:blipFill>
          <p:spPr>
            <a:xfrm>
              <a:off x="3436" y="799"/>
              <a:ext cx="317" cy="3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5" name="Text Box 21"/>
            <p:cNvSpPr/>
            <p:nvPr/>
          </p:nvSpPr>
          <p:spPr>
            <a:xfrm>
              <a:off x="3742" y="799"/>
              <a:ext cx="1420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：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12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－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＝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9</a:t>
              </a:r>
              <a:endPara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96" name="Group 50"/>
          <p:cNvGrpSpPr/>
          <p:nvPr/>
        </p:nvGrpSpPr>
        <p:grpSpPr>
          <a:xfrm>
            <a:off x="5145088" y="4292600"/>
            <a:ext cx="2517775" cy="536575"/>
            <a:chOff x="3660" y="890"/>
            <a:chExt cx="1586" cy="305"/>
          </a:xfrm>
        </p:grpSpPr>
        <p:pic>
          <p:nvPicPr>
            <p:cNvPr id="20497" name="Picture 43" descr="未标题-30"/>
            <p:cNvPicPr>
              <a:picLocks noChangeAspect="1"/>
            </p:cNvPicPr>
            <p:nvPr/>
          </p:nvPicPr>
          <p:blipFill>
            <a:blip r:embed="rId2"/>
            <a:srcRect l="23091" t="13979" r="13422" b="12903"/>
            <a:stretch>
              <a:fillRect/>
            </a:stretch>
          </p:blipFill>
          <p:spPr>
            <a:xfrm>
              <a:off x="3660" y="893"/>
              <a:ext cx="317" cy="3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8" name="Text Box 29"/>
            <p:cNvSpPr/>
            <p:nvPr/>
          </p:nvSpPr>
          <p:spPr>
            <a:xfrm>
              <a:off x="3957" y="890"/>
              <a:ext cx="1289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：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9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－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＝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6</a:t>
              </a:r>
              <a:endPara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99" name="Group 54"/>
          <p:cNvGrpSpPr/>
          <p:nvPr/>
        </p:nvGrpSpPr>
        <p:grpSpPr>
          <a:xfrm>
            <a:off x="1931988" y="4878388"/>
            <a:ext cx="2640012" cy="644525"/>
            <a:chOff x="3578" y="346"/>
            <a:chExt cx="1663" cy="302"/>
          </a:xfrm>
        </p:grpSpPr>
        <p:pic>
          <p:nvPicPr>
            <p:cNvPr id="20500" name="Picture 45" descr="未标题-30"/>
            <p:cNvPicPr>
              <a:picLocks noChangeAspect="1"/>
            </p:cNvPicPr>
            <p:nvPr/>
          </p:nvPicPr>
          <p:blipFill>
            <a:blip r:embed="rId2"/>
            <a:srcRect l="23091" t="13979" r="13422" b="12903"/>
            <a:stretch>
              <a:fillRect/>
            </a:stretch>
          </p:blipFill>
          <p:spPr>
            <a:xfrm>
              <a:off x="3578" y="346"/>
              <a:ext cx="317" cy="3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1" name="Text Box 26"/>
            <p:cNvSpPr/>
            <p:nvPr/>
          </p:nvSpPr>
          <p:spPr>
            <a:xfrm>
              <a:off x="3894" y="346"/>
              <a:ext cx="1347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： 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6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－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＝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endPara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502" name="Group 58"/>
          <p:cNvGrpSpPr/>
          <p:nvPr/>
        </p:nvGrpSpPr>
        <p:grpSpPr>
          <a:xfrm>
            <a:off x="5145088" y="4835525"/>
            <a:ext cx="2547937" cy="687388"/>
            <a:chOff x="4056" y="391"/>
            <a:chExt cx="1605" cy="305"/>
          </a:xfrm>
        </p:grpSpPr>
        <p:pic>
          <p:nvPicPr>
            <p:cNvPr id="20503" name="Picture 44" descr="未标题-30"/>
            <p:cNvPicPr>
              <a:picLocks noChangeAspect="1"/>
            </p:cNvPicPr>
            <p:nvPr/>
          </p:nvPicPr>
          <p:blipFill>
            <a:blip r:embed="rId2"/>
            <a:srcRect l="23091" t="13979" r="13422" b="12903"/>
            <a:stretch>
              <a:fillRect/>
            </a:stretch>
          </p:blipFill>
          <p:spPr>
            <a:xfrm>
              <a:off x="4056" y="394"/>
              <a:ext cx="317" cy="3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4" name="Text Box 32"/>
            <p:cNvSpPr/>
            <p:nvPr/>
          </p:nvSpPr>
          <p:spPr>
            <a:xfrm>
              <a:off x="4372" y="391"/>
              <a:ext cx="1289" cy="2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：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－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＝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0</a:t>
              </a:r>
              <a:endPara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endParaRPr>
            </a:p>
          </p:txBody>
        </p:sp>
      </p:grpSp>
      <p:sp>
        <p:nvSpPr>
          <p:cNvPr id="20505" name="Text Box 6"/>
          <p:cNvSpPr/>
          <p:nvPr/>
        </p:nvSpPr>
        <p:spPr>
          <a:xfrm>
            <a:off x="5145088" y="1544638"/>
            <a:ext cx="50323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sym typeface="微软雅黑" panose="020B0503020204020204" pitchFamily="34" charset="-122"/>
              </a:rPr>
              <a:t>4</a:t>
            </a:r>
            <a:endParaRPr lang="zh-CN" altLang="en-US" sz="36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0506" name="文本框 25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7" name="文本框 26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0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0" name="图片 29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1" name="Text Box 6"/>
          <p:cNvSpPr/>
          <p:nvPr/>
        </p:nvSpPr>
        <p:spPr>
          <a:xfrm rot="-10800000" flipV="1">
            <a:off x="2182813" y="477838"/>
            <a:ext cx="52689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        探究</a:t>
            </a:r>
            <a:r>
              <a:rPr lang="en-US" altLang="zh-CN" sz="3200" b="1">
                <a:solidFill>
                  <a:srgbClr val="1C1C1C"/>
                </a:solidFill>
                <a:ea typeface="楷体_GB2312" pitchFamily="49" charset="-122"/>
                <a:sym typeface="微软雅黑" panose="020B0503020204020204" pitchFamily="34" charset="-122"/>
              </a:rPr>
              <a:t>12÷3</a:t>
            </a:r>
            <a:r>
              <a:rPr lang="zh-CN" altLang="en-US" sz="3200" b="1">
                <a:solidFill>
                  <a:srgbClr val="1C1C1C"/>
                </a:solidFill>
                <a:ea typeface="楷体_GB2312" pitchFamily="49" charset="-122"/>
                <a:sym typeface="微软雅黑" panose="020B0503020204020204" pitchFamily="34" charset="-122"/>
              </a:rPr>
              <a:t>的计算方法</a:t>
            </a:r>
            <a:endParaRPr lang="zh-CN" altLang="en-US" sz="3200">
              <a:solidFill>
                <a:srgbClr val="1C1C1C"/>
              </a:solidFill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20512" name="Text Box 32"/>
          <p:cNvSpPr/>
          <p:nvPr/>
        </p:nvSpPr>
        <p:spPr>
          <a:xfrm rot="-10800000" flipV="1">
            <a:off x="2433638" y="5610225"/>
            <a:ext cx="54117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12</a:t>
            </a:r>
            <a:r>
              <a:rPr lang="zh-CN" altLang="en-US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 －</a:t>
            </a:r>
            <a:r>
              <a:rPr lang="en-US" altLang="zh-CN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 －</a:t>
            </a:r>
            <a:r>
              <a:rPr lang="en-US" altLang="zh-CN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 －</a:t>
            </a:r>
            <a:r>
              <a:rPr lang="en-US" altLang="zh-CN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 －</a:t>
            </a:r>
            <a:r>
              <a:rPr lang="en-US" altLang="zh-CN" sz="3200" b="1">
                <a:solidFill>
                  <a:srgbClr val="000000"/>
                </a:solidFill>
                <a:ea typeface="楷体_GB2312" pitchFamily="49" charset="-122"/>
                <a:sym typeface="微软雅黑" panose="020B0503020204020204" pitchFamily="34" charset="-122"/>
              </a:rPr>
              <a:t>3 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0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0513" name="PA_圆角矩形 9"/>
          <p:cNvSpPr/>
          <p:nvPr>
            <p:custDataLst>
              <p:tags r:id="rId5"/>
            </p:custDataLst>
          </p:nvPr>
        </p:nvSpPr>
        <p:spPr>
          <a:xfrm>
            <a:off x="0" y="303213"/>
            <a:ext cx="487363" cy="500062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 w="12700">
            <a:noFill/>
          </a:ln>
        </p:spPr>
        <p:txBody>
          <a:bodyPr anchor="ctr" anchorCtr="0"/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20514" name="文本框 68"/>
          <p:cNvSpPr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2800">
                <a:solidFill>
                  <a:srgbClr val="262626"/>
                </a:solidFill>
                <a:latin typeface="冬青黑体简体中文 W3" charset="-122"/>
                <a:ea typeface="冬青黑体简体中文 W3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charset="-122"/>
              <a:ea typeface="冬青黑体简体中文 W3" charset="-122"/>
            </a:endParaRPr>
          </a:p>
        </p:txBody>
      </p:sp>
      <p:sp>
        <p:nvSpPr>
          <p:cNvPr id="20515" name="Text Box 10"/>
          <p:cNvSpPr/>
          <p:nvPr/>
        </p:nvSpPr>
        <p:spPr>
          <a:xfrm>
            <a:off x="119063" y="908050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zh-CN" altLang="en-US" sz="2400">
                <a:solidFill>
                  <a:srgbClr val="00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solidFill>
                <a:srgbClr val="00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6"/>
          <p:cNvSpPr/>
          <p:nvPr/>
        </p:nvSpPr>
        <p:spPr>
          <a:xfrm>
            <a:off x="1103313" y="330200"/>
            <a:ext cx="69040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FF"/>
                </a:solidFill>
                <a:sym typeface="微软雅黑" panose="020B0503020204020204" pitchFamily="34" charset="-122"/>
              </a:rPr>
              <a:t>方法二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：用加法算式求商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07" name="Text Box 6"/>
          <p:cNvSpPr/>
          <p:nvPr/>
        </p:nvSpPr>
        <p:spPr>
          <a:xfrm>
            <a:off x="3573463" y="1238250"/>
            <a:ext cx="18129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r>
              <a:rPr lang="zh-CN" altLang="en-US" sz="36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endParaRPr lang="zh-CN" altLang="en-US" sz="36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08" name="Text Box 35"/>
          <p:cNvSpPr/>
          <p:nvPr/>
        </p:nvSpPr>
        <p:spPr>
          <a:xfrm>
            <a:off x="1046163" y="4799013"/>
            <a:ext cx="4683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09" name="Text Box 37"/>
          <p:cNvSpPr/>
          <p:nvPr/>
        </p:nvSpPr>
        <p:spPr>
          <a:xfrm>
            <a:off x="1881188" y="481965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＋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0" name="Text Box 38"/>
          <p:cNvSpPr/>
          <p:nvPr/>
        </p:nvSpPr>
        <p:spPr>
          <a:xfrm>
            <a:off x="2925763" y="4819650"/>
            <a:ext cx="4683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1" name="Text Box 39"/>
          <p:cNvSpPr/>
          <p:nvPr/>
        </p:nvSpPr>
        <p:spPr>
          <a:xfrm>
            <a:off x="4805363" y="4819650"/>
            <a:ext cx="4683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2" name="Text Box 40"/>
          <p:cNvSpPr/>
          <p:nvPr/>
        </p:nvSpPr>
        <p:spPr>
          <a:xfrm>
            <a:off x="6732588" y="4799013"/>
            <a:ext cx="4683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3" name="Text Box 41"/>
          <p:cNvSpPr/>
          <p:nvPr/>
        </p:nvSpPr>
        <p:spPr>
          <a:xfrm>
            <a:off x="8020050" y="4738688"/>
            <a:ext cx="601663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12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4" name="Text Box 42"/>
          <p:cNvSpPr/>
          <p:nvPr/>
        </p:nvSpPr>
        <p:spPr>
          <a:xfrm>
            <a:off x="3787775" y="4819650"/>
            <a:ext cx="5969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＋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5" name="Text Box 43"/>
          <p:cNvSpPr/>
          <p:nvPr/>
        </p:nvSpPr>
        <p:spPr>
          <a:xfrm>
            <a:off x="5726113" y="4799013"/>
            <a:ext cx="5429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＋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16" name="Text Box 44"/>
          <p:cNvSpPr/>
          <p:nvPr/>
        </p:nvSpPr>
        <p:spPr>
          <a:xfrm>
            <a:off x="7416800" y="4770438"/>
            <a:ext cx="59690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pic>
        <p:nvPicPr>
          <p:cNvPr id="21517" name="Picture 26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334963" y="2535238"/>
            <a:ext cx="1884362" cy="211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8" name="Picture 27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2227263" y="2535238"/>
            <a:ext cx="1884362" cy="211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9" name="Picture 28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4125913" y="2546350"/>
            <a:ext cx="1885950" cy="2109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0" name="Picture 29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6018213" y="2535238"/>
            <a:ext cx="1885950" cy="211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21" name="Text Box 6"/>
          <p:cNvSpPr/>
          <p:nvPr/>
        </p:nvSpPr>
        <p:spPr>
          <a:xfrm>
            <a:off x="5251450" y="1220788"/>
            <a:ext cx="4191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sym typeface="微软雅黑" panose="020B0503020204020204" pitchFamily="34" charset="-122"/>
              </a:rPr>
              <a:t>4</a:t>
            </a:r>
            <a:endParaRPr lang="zh-CN" altLang="en-US" sz="36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1522" name="文本框 17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3" name="文本框 18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24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5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6" name="图片 21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 fill="hold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 fill="hold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 fill="hold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 fill="hold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6"/>
          <p:cNvSpPr/>
          <p:nvPr/>
        </p:nvSpPr>
        <p:spPr>
          <a:xfrm>
            <a:off x="1103313" y="330200"/>
            <a:ext cx="69040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FF"/>
                </a:solidFill>
                <a:sym typeface="微软雅黑" panose="020B0503020204020204" pitchFamily="34" charset="-122"/>
              </a:rPr>
              <a:t>方法三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：用乘法算式求商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2531" name="Text Box 6"/>
          <p:cNvSpPr/>
          <p:nvPr/>
        </p:nvSpPr>
        <p:spPr>
          <a:xfrm>
            <a:off x="3573463" y="1238250"/>
            <a:ext cx="18129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r>
              <a:rPr lang="zh-CN" altLang="en-US" sz="36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endParaRPr lang="zh-CN" altLang="en-US" sz="36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pic>
        <p:nvPicPr>
          <p:cNvPr id="22532" name="Picture 26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839788" y="2760663"/>
            <a:ext cx="1884362" cy="210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27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2732088" y="2760663"/>
            <a:ext cx="1884362" cy="210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Picture 28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4630738" y="2770188"/>
            <a:ext cx="1884362" cy="211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5" name="Picture 29" descr="未标题-31"/>
          <p:cNvPicPr>
            <a:picLocks noChangeAspect="1"/>
          </p:cNvPicPr>
          <p:nvPr/>
        </p:nvPicPr>
        <p:blipFill>
          <a:blip r:embed="rId1"/>
          <a:srcRect r="74529" b="4367"/>
          <a:stretch>
            <a:fillRect/>
          </a:stretch>
        </p:blipFill>
        <p:spPr>
          <a:xfrm>
            <a:off x="6523038" y="2760663"/>
            <a:ext cx="1884362" cy="2109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6" name="Text Box 26"/>
          <p:cNvSpPr/>
          <p:nvPr/>
        </p:nvSpPr>
        <p:spPr>
          <a:xfrm>
            <a:off x="3486150" y="5157788"/>
            <a:ext cx="184150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3×4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12</a:t>
            </a:r>
            <a:endParaRPr lang="en-US" altLang="zh-CN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2537" name="Text Box 6"/>
          <p:cNvSpPr/>
          <p:nvPr/>
        </p:nvSpPr>
        <p:spPr>
          <a:xfrm>
            <a:off x="5251450" y="1220788"/>
            <a:ext cx="4191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sym typeface="微软雅黑" panose="020B0503020204020204" pitchFamily="34" charset="-122"/>
              </a:rPr>
              <a:t>4</a:t>
            </a:r>
            <a:endParaRPr lang="zh-CN" altLang="en-US" sz="36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2538" name="文本框 9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9" name="文本框 10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40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1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2" name="图片 1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  <p:bldP spid="225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6"/>
          <p:cNvSpPr/>
          <p:nvPr/>
        </p:nvSpPr>
        <p:spPr>
          <a:xfrm>
            <a:off x="1103313" y="330200"/>
            <a:ext cx="69040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FF"/>
                </a:solidFill>
                <a:sym typeface="微软雅黑" panose="020B0503020204020204" pitchFamily="34" charset="-122"/>
              </a:rPr>
              <a:t>方法四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：用乘法口诀求商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3555" name="Text Box 6"/>
          <p:cNvSpPr/>
          <p:nvPr/>
        </p:nvSpPr>
        <p:spPr>
          <a:xfrm>
            <a:off x="3573463" y="1238250"/>
            <a:ext cx="18129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sym typeface="微软雅黑" panose="020B0503020204020204" pitchFamily="34" charset="-122"/>
              </a:rPr>
              <a:t>12÷3</a:t>
            </a:r>
            <a:r>
              <a:rPr lang="zh-CN" altLang="en-US" sz="3600" b="1">
                <a:solidFill>
                  <a:srgbClr val="000000"/>
                </a:solidFill>
                <a:sym typeface="微软雅黑" panose="020B0503020204020204" pitchFamily="34" charset="-122"/>
              </a:rPr>
              <a:t>＝</a:t>
            </a:r>
            <a:endParaRPr lang="zh-CN" altLang="en-US" sz="36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3556" name="Text Box 13"/>
          <p:cNvSpPr/>
          <p:nvPr/>
        </p:nvSpPr>
        <p:spPr>
          <a:xfrm>
            <a:off x="2405063" y="4792663"/>
            <a:ext cx="44481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三（四）十二，商是</a:t>
            </a:r>
            <a:r>
              <a:rPr lang="en-US" altLang="zh-CN" sz="3200" b="1">
                <a:solidFill>
                  <a:srgbClr val="000000"/>
                </a:solidFill>
                <a:sym typeface="微软雅黑" panose="020B0503020204020204" pitchFamily="34" charset="-122"/>
              </a:rPr>
              <a:t>4</a:t>
            </a:r>
            <a:r>
              <a: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rPr>
              <a:t>。</a:t>
            </a:r>
            <a:endParaRPr lang="zh-CN" altLang="en-US" sz="3200" b="1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3557" name="Group 25"/>
          <p:cNvGrpSpPr/>
          <p:nvPr/>
        </p:nvGrpSpPr>
        <p:grpSpPr>
          <a:xfrm>
            <a:off x="3429000" y="2398713"/>
            <a:ext cx="4670425" cy="1885950"/>
            <a:chOff x="2327" y="2442"/>
            <a:chExt cx="2942" cy="891"/>
          </a:xfrm>
        </p:grpSpPr>
        <p:pic>
          <p:nvPicPr>
            <p:cNvPr id="23558" name="Picture 15" descr="男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09" y="2442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559" name="AutoShape 27"/>
            <p:cNvSpPr/>
            <p:nvPr/>
          </p:nvSpPr>
          <p:spPr>
            <a:xfrm>
              <a:off x="2327" y="2512"/>
              <a:ext cx="1710" cy="563"/>
            </a:xfrm>
            <a:prstGeom prst="wedgeRoundRectCallout">
              <a:avLst>
                <a:gd name="adj1" fmla="val 65009"/>
                <a:gd name="adj2" fmla="val -157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9144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●"/>
                <a:defRPr kumimoji="0" sz="18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45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9144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225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u="none" kern="1200" spc="113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想：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3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和几相乘得</a:t>
              </a:r>
              <a:r>
                <a:rPr lang="en-US" altLang="zh-CN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12</a:t>
              </a:r>
              <a:r>
                <a:rPr lang="zh-CN" altLang="en-US" sz="3200" b="1">
                  <a:solidFill>
                    <a:srgbClr val="000000"/>
                  </a:solidFill>
                  <a:sym typeface="微软雅黑" panose="020B0503020204020204" pitchFamily="34" charset="-122"/>
                </a:rPr>
                <a:t>？</a:t>
              </a:r>
              <a:endParaRPr lang="zh-CN" altLang="en-US" sz="3200" b="1">
                <a:solidFill>
                  <a:srgbClr val="000000"/>
                </a:solidFill>
                <a:sym typeface="微软雅黑" panose="020B0503020204020204" pitchFamily="34" charset="-122"/>
              </a:endParaRPr>
            </a:p>
          </p:txBody>
        </p:sp>
      </p:grpSp>
      <p:sp>
        <p:nvSpPr>
          <p:cNvPr id="23560" name="Text Box 6"/>
          <p:cNvSpPr/>
          <p:nvPr/>
        </p:nvSpPr>
        <p:spPr>
          <a:xfrm>
            <a:off x="5251450" y="1220788"/>
            <a:ext cx="4191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3600" b="1">
                <a:solidFill>
                  <a:srgbClr val="FF0000"/>
                </a:solidFill>
                <a:sym typeface="微软雅黑" panose="020B0503020204020204" pitchFamily="34" charset="-122"/>
              </a:rPr>
              <a:t>4</a:t>
            </a:r>
            <a:endParaRPr lang="zh-CN" altLang="en-US" sz="3600" b="1">
              <a:solidFill>
                <a:srgbClr val="FF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23561" name="云形 8"/>
          <p:cNvSpPr/>
          <p:nvPr/>
        </p:nvSpPr>
        <p:spPr>
          <a:xfrm>
            <a:off x="369888" y="2398713"/>
            <a:ext cx="2373312" cy="2674937"/>
          </a:xfrm>
          <a:solidFill>
            <a:srgbClr val="FBDFE3"/>
          </a:solidFill>
          <a:ln w="12700" cap="flat" cmpd="sng">
            <a:solidFill>
              <a:srgbClr val="FF9999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562" name="文本框 9"/>
          <p:cNvSpPr/>
          <p:nvPr/>
        </p:nvSpPr>
        <p:spPr>
          <a:xfrm>
            <a:off x="4178300" y="-436562"/>
            <a:ext cx="896938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63" name="文本框 10"/>
          <p:cNvSpPr/>
          <p:nvPr/>
        </p:nvSpPr>
        <p:spPr>
          <a:xfrm>
            <a:off x="-306387" y="2570163"/>
            <a:ext cx="306387" cy="261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zh-CN" altLang="en-US" sz="1100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64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6858000"/>
            <a:ext cx="9017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190750"/>
            <a:ext cx="317500" cy="1300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图片 1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489950" y="6564313"/>
            <a:ext cx="654050" cy="29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840</Words>
  <Application>WPS 演示</Application>
  <PresentationFormat/>
  <Paragraphs>198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楷体</vt:lpstr>
      <vt:lpstr>黑体</vt:lpstr>
      <vt:lpstr>Calibri</vt:lpstr>
      <vt:lpstr>Times New Roman</vt:lpstr>
      <vt:lpstr>楷体_GB2312</vt:lpstr>
      <vt:lpstr>新宋体</vt:lpstr>
      <vt:lpstr>冬青黑体简体中文 W3</vt:lpstr>
      <vt:lpstr>华文彩云</vt:lpstr>
      <vt:lpstr>等线</vt:lpstr>
      <vt:lpstr>Arial Unicode MS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2021-07-05T06:55:15Z</cp:lastPrinted>
  <dcterms:created xsi:type="dcterms:W3CDTF">2021-07-05T06:55:15Z</dcterms:created>
  <dcterms:modified xsi:type="dcterms:W3CDTF">2021-11-08T12:28:38Z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399E5D141622479DB6249DE38DBFA25D</vt:lpwstr>
  </property>
  <property fmtid="{D5CDD505-2E9C-101B-9397-08002B2CF9AE}" pid="7" name="KSOProductBuildVer">
    <vt:lpwstr>2052-11.1.0.11045</vt:lpwstr>
  </property>
</Properties>
</file>